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4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10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1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9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4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969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081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0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0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99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92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4AC30-5188-4879-8070-27078EB0AC55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305D-FAA1-4FEA-A31B-B6AF6D7F5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05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hy.wikipedia.org/wiki/178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930243" cy="2959781"/>
          </a:xfrm>
        </p:spPr>
        <p:txBody>
          <a:bodyPr>
            <a:normAutofit/>
          </a:bodyPr>
          <a:lstStyle/>
          <a:p>
            <a:r>
              <a:rPr lang="hy-AM" dirty="0" smtClean="0">
                <a:solidFill>
                  <a:schemeClr val="accent1">
                    <a:lumMod val="75000"/>
                  </a:schemeClr>
                </a:solidFill>
              </a:rPr>
              <a:t>Նախագիծ</a:t>
            </a:r>
            <a:r>
              <a:rPr lang="hy-AM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hy-AM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hy-AM" dirty="0" smtClean="0">
                <a:solidFill>
                  <a:schemeClr val="accent5">
                    <a:lumMod val="50000"/>
                  </a:schemeClr>
                </a:solidFill>
              </a:rPr>
              <a:t>Քիմիական Տարրեր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756557" y="6482443"/>
            <a:ext cx="9144000" cy="48986"/>
          </a:xfrm>
        </p:spPr>
        <p:txBody>
          <a:bodyPr>
            <a:normAutofit fontScale="25000" lnSpcReduction="20000"/>
          </a:bodyPr>
          <a:lstStyle/>
          <a:p>
            <a:endParaRPr lang="en-GB" sz="5400" dirty="0">
              <a:solidFill>
                <a:srgbClr val="66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1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 (</a:t>
            </a:r>
            <a:r>
              <a:rPr lang="hy-AM" dirty="0" smtClean="0"/>
              <a:t>թթվածին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44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y-AM" dirty="0" smtClean="0"/>
              <a:t>Թթվածինը ամենատարածված քիմիական տարրն է Երկրի վրա։ Կապված թթվածինը կազմում է Երկրի ջրային շերտի զանգվածի 6/7 մասը, մթնոլորտում, որտեղ նա գտնվում է ազատ վիճակում, պարունակությամբ երկրորդն է (23,15 % ըստ զանգվածի) ազոտից հետո։ Փոփոխությունը օդում 0,1 % -ից չի անցնում։ Մթնոլորտում թթվածնի կորուստը օքսիդացման, այրման, նեխման և շնչառության պատճառով լրացվում է ֆոտոսինթեզով։ Թթվածինը առաջին տեղն է առաջացրած միներալների թվով (1364), որոնց մեջ թթվածնի պարունակությամբ գերակշռում են սիլիկատները, քվարցը, երկաթի օքսիդները, կարբոնատները և սուլֆատները։</a:t>
            </a:r>
          </a:p>
          <a:p>
            <a:pPr marL="0" indent="0">
              <a:buNone/>
            </a:pPr>
            <a:r>
              <a:rPr lang="hy-AM" dirty="0" smtClean="0"/>
              <a:t>Թթվածինը մտնում է բոլոր այն նյութերի բադադրության մեջ, որոնցից կազմված են կենդանի օրգանիզմները, օրինակ, մարդու օրգանիզմը պարունակում է մոտավորապես 65 % թթվածին։ Արհեստականորեն ստացվել են 14, 15 և 19 զանգվածի թվերով ռադիոակտիվ իզոտոպներ։ Թթվածնի բոլոր իզոտոպների միջուկները կազմված են 8 պրոտոնից և համապատասխանաբար 6, 7, 8, 9, 10 և 11 նեյտրոնից, իսկ էլեկտրոնային թաղանթը՝ երկու ներքին և վեց արտաքին էլեկտրոններից։</a:t>
            </a:r>
          </a:p>
          <a:p>
            <a:pPr marL="0" indent="0">
              <a:buNone/>
            </a:pPr>
            <a:r>
              <a:rPr lang="hy-AM" dirty="0" smtClean="0"/>
              <a:t>Նախկինում թթվածնի ատոմին միացություններում վերագրվում էր բացասական 2 լիցք։ Սակայն, ինչպես ցույց տվեցին փորձնական տվյալները, Օ</a:t>
            </a:r>
            <a:r>
              <a:rPr lang="hy-AM" baseline="30000" dirty="0" smtClean="0"/>
              <a:t>−2</a:t>
            </a:r>
            <a:r>
              <a:rPr lang="hy-AM" dirty="0" smtClean="0"/>
              <a:t> իոն գոյություն չունի ոչ ազատ վիճակում, ոչ էլ միացություններում և թթվածնի բացասական էֆեկտիվ լիցքը չի անցնում մեկից։</a:t>
            </a:r>
          </a:p>
          <a:p>
            <a:pPr marL="0" indent="0">
              <a:buNone/>
            </a:pPr>
            <a:r>
              <a:rPr lang="hy-AM" dirty="0" smtClean="0"/>
              <a:t>Հանդես է գալիս երկու ալոտրոպ ձևափոխությունների տեսքով՝ թթվածին (</a:t>
            </a:r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) </a:t>
            </a:r>
            <a:r>
              <a:rPr lang="hy-AM" dirty="0" smtClean="0"/>
              <a:t>և օզոն (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r>
              <a:rPr lang="en-GB" dirty="0" smtClean="0"/>
              <a:t>)։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809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Բացահայտման պատմություն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Առաջին անգամ միմյանցից անկախ թթվածինը ստացել են շվեդ, գիտնական Շեելեն </a:t>
            </a:r>
            <a:r>
              <a:rPr lang="hy-AM" dirty="0" smtClean="0"/>
              <a:t>(1769 - 1970</a:t>
            </a:r>
            <a:r>
              <a:rPr lang="hy-AM" dirty="0"/>
              <a:t> թվականին՝ </a:t>
            </a:r>
            <a:r>
              <a:rPr lang="hy-AM" dirty="0" smtClean="0"/>
              <a:t>մագնեզիումի</a:t>
            </a:r>
            <a:r>
              <a:rPr lang="hy-AM" dirty="0"/>
              <a:t> նիտրատի, թորակների ջերմային քայքայումից) և անգլիացի գիտնական Պրիստելին (</a:t>
            </a:r>
            <a:r>
              <a:rPr lang="hy-AM" dirty="0" smtClean="0"/>
              <a:t>1774</a:t>
            </a:r>
            <a:r>
              <a:rPr lang="hy-AM" dirty="0"/>
              <a:t> թվականին՝ </a:t>
            </a:r>
            <a:r>
              <a:rPr lang="hy-AM" dirty="0" smtClean="0"/>
              <a:t>սնդիկի</a:t>
            </a:r>
            <a:r>
              <a:rPr lang="hy-AM" dirty="0"/>
              <a:t> օքսիդի և սուսրի տաքացումից).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657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 (</a:t>
            </a:r>
            <a:r>
              <a:rPr lang="hy-AM" dirty="0" smtClean="0"/>
              <a:t>ջրածին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y-AM" dirty="0"/>
              <a:t>Ջրածինը հայտնաբերվել է </a:t>
            </a:r>
            <a:r>
              <a:rPr lang="hy-AM" dirty="0" smtClean="0"/>
              <a:t>16-րդ դարի</a:t>
            </a:r>
            <a:r>
              <a:rPr lang="hy-AM" dirty="0"/>
              <a:t> կեսերին </a:t>
            </a:r>
            <a:r>
              <a:rPr lang="hy-AM" dirty="0" smtClean="0"/>
              <a:t>Պարացելսի</a:t>
            </a:r>
            <a:r>
              <a:rPr lang="hy-AM" dirty="0"/>
              <a:t> կողմից, որը ստացել է երկաթի վրա ծծմբական թթու ազդելով։ 1766 թվականին Կավենդիշը հաստատել է նրա հատկությունները և ցույց է տվել նրա տարբերությունը մյուս գազերից և անվանել է «այրվող օդ»։ Լավուազիեն 1783 թվականին առաջին անգամ ջրածին ստացավ ջրից և ապացուցեց, որ ջուրը ջրածնի և </a:t>
            </a:r>
            <a:r>
              <a:rPr lang="hy-AM" dirty="0" smtClean="0"/>
              <a:t>թթվածնի քիմիական </a:t>
            </a:r>
            <a:r>
              <a:rPr lang="hy-AM" dirty="0"/>
              <a:t>միացությունն է և նրան անվանեց «</a:t>
            </a:r>
            <a:r>
              <a:rPr lang="hy-AM" i="1" dirty="0"/>
              <a:t>հիդրոգենիում</a:t>
            </a:r>
            <a:r>
              <a:rPr lang="hy-AM" dirty="0"/>
              <a:t>», որը նշանակում է ջուր ծնող։ Ջրածինը երկրի վրա հանդես է գալիս միացություններում՝ ջրում, նավթում, կենդանի հյուսվածքներում, իսկ ազատ վիճակում՝ շատ չնչին քանակներով մթնոլորտի վերին շերտերում։</a:t>
            </a:r>
          </a:p>
          <a:p>
            <a:pPr marL="0" indent="0">
              <a:buNone/>
            </a:pPr>
            <a:r>
              <a:rPr lang="hy-AM" dirty="0"/>
              <a:t>Ջրածին անջատվում է նաև հրաբխային ժայթքումների ժամանակ։ Սպեկտրոսկոպի օգնությամբ ջրածին հայտնաբերվել է արեգակի և աստղերի վրա։</a:t>
            </a:r>
          </a:p>
          <a:p>
            <a:pPr marL="0" indent="0">
              <a:buNone/>
            </a:pPr>
            <a:r>
              <a:rPr lang="hy-AM" dirty="0"/>
              <a:t>Տիեզերքի նյութը ժամանակակից պատկերացումներով կազմված է 30-50%-ի չափով ազատ ջրածնից, որի ատոմը հանդիսանում է տիեզերքի կառուցման հիմնական աղյուսիկը։</a:t>
            </a:r>
          </a:p>
          <a:p>
            <a:pPr marL="0" indent="0">
              <a:buNone/>
            </a:pPr>
            <a:r>
              <a:rPr lang="hy-AM" dirty="0"/>
              <a:t>Բացի ջրածնից՝ 1 ատոմական զանգվածով, հայտնի են նաև 2 և 3 ատոմական զանգվածներով ջրածիններ՝ ծանր ջրածիններ՝ դեյտերիում (</a:t>
            </a:r>
            <a:r>
              <a:rPr lang="en-GB" dirty="0"/>
              <a:t>D) </a:t>
            </a:r>
            <a:r>
              <a:rPr lang="hy-AM" dirty="0"/>
              <a:t>և տրիտիում (</a:t>
            </a:r>
            <a:r>
              <a:rPr lang="en-GB" dirty="0"/>
              <a:t>T), </a:t>
            </a:r>
            <a:r>
              <a:rPr lang="hy-AM" dirty="0"/>
              <a:t>որոնք թթվածնի հետ առաջացնում են ծանր ջուր՝ (</a:t>
            </a:r>
            <a:r>
              <a:rPr lang="en-GB" dirty="0"/>
              <a:t>M=2</a:t>
            </a:r>
            <a:r>
              <a:rPr lang="hy-AM" dirty="0"/>
              <a:t>Օ)։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211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Անվան ծագում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1787 թվականին Ա․ Լավուազիեն «այրվող գազը» դասակարգեց քիմիական տարրերի շարքը և անվանեց ջրածին </a:t>
            </a:r>
            <a:r>
              <a:rPr lang="en-GB" i="1" dirty="0" err="1"/>
              <a:t>hydrogène</a:t>
            </a:r>
            <a:r>
              <a:rPr lang="en-GB" dirty="0"/>
              <a:t> (</a:t>
            </a:r>
            <a:r>
              <a:rPr lang="hy-AM" dirty="0"/>
              <a:t>հին հուն․՝ </a:t>
            </a:r>
            <a:r>
              <a:rPr lang="el-GR" dirty="0"/>
              <a:t>ὕδωρ - «</a:t>
            </a:r>
            <a:r>
              <a:rPr lang="hy-AM" dirty="0"/>
              <a:t>ջուր» և </a:t>
            </a:r>
            <a:r>
              <a:rPr lang="el-GR" i="1" dirty="0"/>
              <a:t>γεννάω</a:t>
            </a:r>
            <a:r>
              <a:rPr lang="el-GR" dirty="0"/>
              <a:t> - «</a:t>
            </a:r>
            <a:r>
              <a:rPr lang="hy-AM" dirty="0"/>
              <a:t>ծնում եմ») - «ջուր ծնող»։</a:t>
            </a:r>
          </a:p>
          <a:p>
            <a:pPr marL="0" indent="0">
              <a:buNone/>
            </a:pPr>
            <a:r>
              <a:rPr lang="hy-AM" dirty="0"/>
              <a:t>1801 թվականին Ա․ Լավուազիեն հետևորդ ակադեմիկոս Վ. Մ. Սևերգինը ջրածինը անվանեց «ջրաստեղծ նյութ», նա գրել </a:t>
            </a:r>
            <a:r>
              <a:rPr lang="hy-AM" dirty="0" smtClean="0"/>
              <a:t>է։</a:t>
            </a:r>
            <a:endParaRPr lang="hy-AM" dirty="0"/>
          </a:p>
          <a:p>
            <a:pPr marL="0" indent="0">
              <a:buNone/>
            </a:pPr>
            <a:r>
              <a:rPr lang="hy-AM" dirty="0"/>
              <a:t>«Ջրածնային նյութերը թթվածնի հետ առաջացնում են ջուր։ Այս փաստը կարելի է ապացուցել, ինչպես բանաձևով, այնպես էլ կազմությամբ։»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74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 </a:t>
            </a:r>
            <a:r>
              <a:rPr lang="ru-RU" dirty="0" smtClean="0"/>
              <a:t>(</a:t>
            </a:r>
            <a:r>
              <a:rPr lang="hy-AM" dirty="0" smtClean="0"/>
              <a:t>Ազոտ</a:t>
            </a:r>
            <a:r>
              <a:rPr lang="ru-RU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y-AM" dirty="0"/>
              <a:t>1772 թվականին Հենրի Կավենդիշը իրականացրել է հետևյալ փորձը. նա բազմիցս օդ է բաց թողել այրվող քարածխի վրա, որի արդյունքում </a:t>
            </a:r>
            <a:r>
              <a:rPr lang="hy-AM" dirty="0" smtClean="0"/>
              <a:t>առաջացավ </a:t>
            </a:r>
            <a:r>
              <a:rPr lang="hy-AM" dirty="0"/>
              <a:t>նստվածք, որը Կավենդիշը անվանեց խեղդող օդ։ Ազոտը հայտնագործվել է 1772 թվականին Շոտլանդացի գիտնական Դանիել Ռեզերֆորդի կողմից՝ ածխի, ծծմբի, գազային ֆոսֆորի այրման արգասիքները ծծմբական լուծույթի միջով անցկացնելիս (այս դեպքում այն չի կլանվում՝ ի տարբերություն </a:t>
            </a:r>
            <a:r>
              <a:rPr lang="en-GB" dirty="0"/>
              <a:t>CO</a:t>
            </a:r>
            <a:r>
              <a:rPr lang="en-GB" baseline="-25000" dirty="0"/>
              <a:t>2</a:t>
            </a:r>
            <a:r>
              <a:rPr lang="en-GB" dirty="0"/>
              <a:t>-</a:t>
            </a:r>
            <a:r>
              <a:rPr lang="hy-AM" dirty="0"/>
              <a:t>ի)։</a:t>
            </a:r>
          </a:p>
          <a:p>
            <a:pPr marL="0" indent="0">
              <a:buNone/>
            </a:pPr>
            <a:r>
              <a:rPr lang="hy-AM" dirty="0"/>
              <a:t>Շուտով ֆրանսիացի քիմիկոս Անտուան Լավուազիեն </a:t>
            </a:r>
            <a:r>
              <a:rPr lang="hy-AM" dirty="0" smtClean="0"/>
              <a:t>եկավ </a:t>
            </a:r>
            <a:r>
              <a:rPr lang="hy-AM" dirty="0"/>
              <a:t>եզրակացության, որ այդ «խեղդող» գազը մտնում է մթնոլորտի բաղադրության մեջ և անվանեց այն «</a:t>
            </a:r>
            <a:r>
              <a:rPr lang="en-GB" dirty="0"/>
              <a:t>azote» (</a:t>
            </a:r>
            <a:r>
              <a:rPr lang="hy-AM" dirty="0"/>
              <a:t>հուն․՝ </a:t>
            </a:r>
            <a:r>
              <a:rPr lang="el-GR" dirty="0"/>
              <a:t>ἄζωτος (</a:t>
            </a:r>
            <a:r>
              <a:rPr lang="hy-AM" dirty="0"/>
              <a:t>ազոտոս), անկենդան)։ 1784 թվականին անգլիացի քիմիկոս Հենրի Կավենդիշը բացահայտեց ազոտի առկայությունը սելիտրայում (այստեղից գալիս է ազոտի լատինական անվանումը, որն առաջարկվել է ֆրանսիացի քիմիկոս </a:t>
            </a:r>
            <a:r>
              <a:rPr lang="hy-AM" dirty="0" smtClean="0"/>
              <a:t>Ժան Անտուան Շապտալի</a:t>
            </a:r>
            <a:r>
              <a:rPr lang="hy-AM" dirty="0"/>
              <a:t> կողմից 1790 թվականին իր «Քիմիական տարրեր»գրքում։</a:t>
            </a:r>
          </a:p>
        </p:txBody>
      </p:sp>
    </p:spTree>
    <p:extLst>
      <p:ext uri="{BB962C8B-B14F-4D97-AF65-F5344CB8AC3E}">
        <p14:creationId xmlns:p14="http://schemas.microsoft.com/office/powerpoint/2010/main" val="241520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Անվան ծագում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y-AM" dirty="0"/>
              <a:t>Մոտ 200 տարի առաջ գիտնականները հայտնաբերեցին, որ մթնոլորտում պարունակվում է այնպիսի մի գազ, որը պիտանի չէ շնչառության համար և չի նպաստում այրմանը։ Պարզվեց նաև, որ մթնոլորտը հիմնականում </a:t>
            </a:r>
            <a:r>
              <a:rPr lang="hy-AM" dirty="0" smtClean="0"/>
              <a:t>կազմված </a:t>
            </a:r>
            <a:r>
              <a:rPr lang="hy-AM" dirty="0"/>
              <a:t>է այդ գազից։ Նոր հայտնաբերված գազն անվանեցին «ազոտ»: Սովորական լաբորատորպայմաններում ազոտը «չէր ցանկանում» միանալ ուրիշ տարրերի հետ։ Սակայն շուտով հայտնի դարձավ, որ բնության մեջ ազոտը հաճախ հանդիպում է ուրիշ տարրերի հետ միացություններ կազմած, գոյացնելով, օրինակ, </a:t>
            </a:r>
            <a:r>
              <a:rPr lang="hy-AM" i="1" dirty="0"/>
              <a:t>բորակ</a:t>
            </a:r>
            <a:r>
              <a:rPr lang="hy-AM" dirty="0"/>
              <a:t>: Սա մարդուն հայտնի էր վաղուց և օգտագործվում էր դաշտերը պարարտացնելու համար։ Այստեղից էլ առաջացել է ազոտի լատիներեն անվանումը «նիտրոգենիում», հայերեն՝ բորակածին։ «Ազոտ» անունը, ամենատարածված անվանումն է, նշանակում է «անկենդան»: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5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 </a:t>
            </a:r>
            <a:r>
              <a:rPr lang="ru-RU" dirty="0" smtClean="0"/>
              <a:t>(</a:t>
            </a:r>
            <a:r>
              <a:rPr lang="hy-AM" dirty="0" smtClean="0"/>
              <a:t>Ածխածին</a:t>
            </a:r>
            <a:r>
              <a:rPr lang="ru-RU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011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y-AM" dirty="0"/>
              <a:t>Ածխածինը հայտնի է հեռու անցյալից։ Փայտածուխն օգտագործվել է հանքաքարերից մետաղները վերականգնելու համար, իսկ ալմաստը՝ ինչպես թանկարժեք քար։ 1789 թվականին ֆրանսիացի քիմիկոս </a:t>
            </a:r>
            <a:r>
              <a:rPr lang="hy-AM" dirty="0" smtClean="0"/>
              <a:t>Ա․ Լ․ </a:t>
            </a:r>
            <a:r>
              <a:rPr lang="hy-AM" dirty="0"/>
              <a:t>Լավուազիեն հետևություն արեց ածխածնի տարրային հատկությունների մասին։ Արհեստական ալմաստները առաջին անգամ ստացվել են 1953 թվականին </a:t>
            </a:r>
            <a:r>
              <a:rPr lang="hy-AM" dirty="0" smtClean="0"/>
              <a:t>շվեդ հետազոտողների </a:t>
            </a:r>
            <a:r>
              <a:rPr lang="hy-AM" dirty="0"/>
              <a:t>կողմից, սակայն արդյունքները նրանք չհասցրեցին հրապարակել։ Արհեստական ալմաստ ստացան «Ջեներալ էլեկտրիկ» ընկերության աշխատակիցները 1954 թվականի դեկտեմբերին և 1955 թվականի սկզբին հրապարակեցին։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91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Անվան ծագում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19-րդ </a:t>
            </a:r>
            <a:r>
              <a:rPr lang="hy-AM" dirty="0"/>
              <a:t>դարի սկզբին ռուսերեն քիմիական գրականությունում, երբեմն օգտագործվում էր «ածխածնային» տերմինը (Շերեր՝ 1807; Սևերգին՝ 1815), 1824 թվականից Սոլովյով առաջարկեց «ածխածին» անվանումը։ Ածխածնի միացությունները ունեն լատ</a:t>
            </a:r>
            <a:r>
              <a:rPr lang="hy-AM" dirty="0" smtClean="0"/>
              <a:t>.՝</a:t>
            </a:r>
            <a:r>
              <a:rPr lang="hy-AM" dirty="0"/>
              <a:t> </a:t>
            </a:r>
            <a:r>
              <a:rPr lang="en-GB" dirty="0" err="1"/>
              <a:t>carbō</a:t>
            </a:r>
            <a:r>
              <a:rPr lang="en-GB" dirty="0"/>
              <a:t> - </a:t>
            </a:r>
            <a:r>
              <a:rPr lang="hy-AM" dirty="0"/>
              <a:t>կարբոն անվանումը։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70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 (</a:t>
            </a:r>
            <a:r>
              <a:rPr lang="hy-AM" dirty="0" smtClean="0"/>
              <a:t>Ֆոսֆոր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y-AM" dirty="0"/>
              <a:t>Ֆոսֆորի հայտնաբերումը վերագրվում է համբուրգցի ալքիմիկոս Հ․ Բրանդին (1669), որն ստացավ երկնագույն լուսարձակող նյութ՝ «սառը կրակ», և անվանեց ֆոսֆոր (հունարեն՝ «</a:t>
            </a:r>
            <a:r>
              <a:rPr lang="el-GR" dirty="0"/>
              <a:t>φῶς» - </a:t>
            </a:r>
            <a:r>
              <a:rPr lang="hy-AM" dirty="0"/>
              <a:t>լույս և </a:t>
            </a:r>
            <a:r>
              <a:rPr lang="hy-AM" i="1" dirty="0"/>
              <a:t>«</a:t>
            </a:r>
            <a:r>
              <a:rPr lang="el-GR" i="1" dirty="0"/>
              <a:t>φέρω»</a:t>
            </a:r>
            <a:r>
              <a:rPr lang="el-GR" dirty="0"/>
              <a:t> - </a:t>
            </a:r>
            <a:r>
              <a:rPr lang="hy-AM" dirty="0"/>
              <a:t>կրող)։ Ֆոսֆորի տարրական բնույթը հայտնաբերել է Ա․ Լավուազիեն (</a:t>
            </a:r>
            <a:r>
              <a:rPr lang="hy-AM" dirty="0">
                <a:hlinkClick r:id="rId2" tooltip="1783"/>
              </a:rPr>
              <a:t>1783</a:t>
            </a:r>
            <a:r>
              <a:rPr lang="hy-AM" dirty="0"/>
              <a:t>)։</a:t>
            </a:r>
          </a:p>
          <a:p>
            <a:pPr marL="0" indent="0">
              <a:buNone/>
            </a:pPr>
            <a:r>
              <a:rPr lang="hy-AM" dirty="0"/>
              <a:t>Հայտնաբերել է Հենինգ </a:t>
            </a:r>
            <a:r>
              <a:rPr lang="hy-AM" dirty="0" smtClean="0"/>
              <a:t>Բրանդը 1669</a:t>
            </a:r>
            <a:r>
              <a:rPr lang="hy-AM" dirty="0"/>
              <a:t> թվականին։ Բնության մեջ գտնվում է միայն միացությունների ձևով։ Հանդես է գալիս մի քանի ալոտրոպ ձևափոխություններով։ Ոչ մետաղ է։</a:t>
            </a:r>
          </a:p>
          <a:p>
            <a:pPr marL="0" indent="0">
              <a:buNone/>
            </a:pPr>
            <a:r>
              <a:rPr lang="hy-AM" b="1" dirty="0" smtClean="0"/>
              <a:t>Անվանում</a:t>
            </a:r>
          </a:p>
          <a:p>
            <a:pPr marL="0" indent="0">
              <a:buNone/>
            </a:pPr>
            <a:r>
              <a:rPr lang="hy-AM" dirty="0" smtClean="0"/>
              <a:t>Անունն </a:t>
            </a:r>
            <a:r>
              <a:rPr lang="hy-AM" dirty="0"/>
              <a:t>ստացել է շնորհիվ իր լուսարձակելու հատկության։ </a:t>
            </a:r>
            <a:r>
              <a:rPr lang="hy-AM" i="1" dirty="0"/>
              <a:t>Ֆոսֆոր</a:t>
            </a:r>
            <a:r>
              <a:rPr lang="hy-AM" dirty="0"/>
              <a:t> բառը ծագում է հունարեն </a:t>
            </a:r>
            <a:r>
              <a:rPr lang="el-GR" i="1" dirty="0"/>
              <a:t>φῶς</a:t>
            </a:r>
            <a:r>
              <a:rPr lang="hy-AM" dirty="0"/>
              <a:t>՝ «լույս» և </a:t>
            </a:r>
            <a:r>
              <a:rPr lang="el-GR" i="1" dirty="0"/>
              <a:t>φέρω</a:t>
            </a:r>
            <a:r>
              <a:rPr lang="hy-AM" dirty="0"/>
              <a:t>՝ «տանում եմ» բառերից։</a:t>
            </a:r>
          </a:p>
          <a:p>
            <a:pPr marL="0" indent="0">
              <a:buNone/>
            </a:pPr>
            <a:r>
              <a:rPr lang="hy-AM" dirty="0"/>
              <a:t>Ֆոսֆորափայլ բառն սկզբում ունեցել է ֆոսֆորի արձակած լույսի նշանակությունը, հետագայում սկսել է գործածվել որպես առարկաների արձակած սառը լույս ընդհանրապես։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1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 (</a:t>
            </a:r>
            <a:r>
              <a:rPr lang="hy-AM" dirty="0" smtClean="0"/>
              <a:t>Յոդ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y-AM" dirty="0"/>
              <a:t>Յոդը առաջին անգամ ստացել է ֆրանսիացի քիմիկոս Բ․ Կուրտուան (1811)՝ ծովային ջրիմուռներից։ Յոդի միջին պարունակությունը </a:t>
            </a:r>
            <a:r>
              <a:rPr lang="hy-AM" dirty="0" smtClean="0"/>
              <a:t>երկրակեղևում</a:t>
            </a:r>
            <a:r>
              <a:rPr lang="hy-AM" dirty="0"/>
              <a:t> 4•10</a:t>
            </a:r>
            <a:r>
              <a:rPr lang="hy-AM" baseline="30000" dirty="0"/>
              <a:t>−5</a:t>
            </a:r>
            <a:r>
              <a:rPr lang="hy-AM" dirty="0"/>
              <a:t> % է (ըստ զանգվածի</a:t>
            </a:r>
            <a:r>
              <a:rPr lang="hy-AM" dirty="0" smtClean="0"/>
              <a:t>)։</a:t>
            </a:r>
            <a:endParaRPr lang="hy-AM" dirty="0"/>
          </a:p>
          <a:p>
            <a:pPr marL="0" indent="0">
              <a:buNone/>
            </a:pPr>
            <a:r>
              <a:rPr lang="hy-AM" b="1" dirty="0"/>
              <a:t>Անվանում </a:t>
            </a:r>
            <a:r>
              <a:rPr lang="hy-AM" b="1" dirty="0" smtClean="0"/>
              <a:t> </a:t>
            </a:r>
          </a:p>
          <a:p>
            <a:pPr marL="0" indent="0">
              <a:buNone/>
            </a:pPr>
            <a:r>
              <a:rPr lang="hy-AM" dirty="0" smtClean="0"/>
              <a:t>Տարրի</a:t>
            </a:r>
            <a:r>
              <a:rPr lang="hy-AM" b="1" dirty="0" smtClean="0"/>
              <a:t> </a:t>
            </a:r>
            <a:r>
              <a:rPr lang="hy-AM" dirty="0"/>
              <a:t>անվանումը առաջարկել է Գեյ Լուսյակը, այն ծագել է </a:t>
            </a:r>
            <a:r>
              <a:rPr lang="hy-AM" dirty="0" smtClean="0"/>
              <a:t>հին </a:t>
            </a:r>
            <a:r>
              <a:rPr lang="hy-AM" dirty="0"/>
              <a:t>հուն․՝ </a:t>
            </a:r>
            <a:r>
              <a:rPr lang="el-GR" dirty="0"/>
              <a:t>ἰώδης - «</a:t>
            </a:r>
            <a:r>
              <a:rPr lang="hy-AM" dirty="0"/>
              <a:t>մանուշակագույն</a:t>
            </a:r>
            <a:r>
              <a:rPr lang="hy-AM" dirty="0" smtClean="0"/>
              <a:t>»</a:t>
            </a:r>
            <a:r>
              <a:rPr lang="hy-AM" dirty="0"/>
              <a:t> բառից, որը կապված է տարրի գույնի հետ։ Բժշկության և կենսաբանության մեջ այս տարրը սովորաբար անվանում են յոդ, օրինակ, «յոդի լուծույթ», համաձային հինա անվանման, որը գոյություն է ունեցել դեռևս 20-րդ դարի կեսերը</a:t>
            </a:r>
          </a:p>
          <a:p>
            <a:r>
              <a:rPr lang="hy-AM" dirty="0"/>
              <a:t>Ժամանակակից քիմիական նոմենկլատուրայում օգտագործվում է յոդ անունը։ Նույն կարգավիճակը ունի նաև մի քանի այլ լեզուներով, օրինակ, գերմաներեն՝ </a:t>
            </a:r>
            <a:r>
              <a:rPr lang="en-GB" dirty="0" err="1"/>
              <a:t>Jod</a:t>
            </a:r>
            <a:r>
              <a:rPr lang="en-GB" dirty="0"/>
              <a:t> </a:t>
            </a:r>
            <a:r>
              <a:rPr lang="hy-AM" dirty="0"/>
              <a:t>և </a:t>
            </a:r>
            <a:r>
              <a:rPr lang="en-GB" dirty="0" err="1"/>
              <a:t>Iod</a:t>
            </a:r>
            <a:r>
              <a:rPr lang="en-GB" dirty="0"/>
              <a:t>: 1950-</a:t>
            </a:r>
            <a:r>
              <a:rPr lang="hy-AM" dirty="0"/>
              <a:t>ական թվականներին քիմիայում </a:t>
            </a:r>
            <a:r>
              <a:rPr lang="en-GB" dirty="0"/>
              <a:t>J </a:t>
            </a:r>
            <a:r>
              <a:rPr lang="hy-AM" dirty="0"/>
              <a:t>տարրը փոխորինվեց </a:t>
            </a:r>
            <a:r>
              <a:rPr lang="en-GB" dirty="0"/>
              <a:t>I </a:t>
            </a:r>
            <a:r>
              <a:rPr lang="hy-AM" dirty="0" smtClean="0"/>
              <a:t>տարրով:</a:t>
            </a:r>
            <a:endParaRPr lang="hy-AM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4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 (</a:t>
            </a:r>
            <a:r>
              <a:rPr lang="hy-AM" dirty="0" smtClean="0"/>
              <a:t>Կալիում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y-AM" dirty="0"/>
              <a:t>Միայն 18-րդ դարին պարզվեց «բուսական ալկալու» </a:t>
            </a:r>
            <a:r>
              <a:rPr lang="hy-AM" dirty="0" smtClean="0"/>
              <a:t>և </a:t>
            </a:r>
            <a:r>
              <a:rPr lang="hy-AM" dirty="0"/>
              <a:t>«հանքային ալկալու» </a:t>
            </a:r>
            <a:r>
              <a:rPr lang="hy-AM" dirty="0" smtClean="0"/>
              <a:t>տարբերությունը</a:t>
            </a:r>
            <a:r>
              <a:rPr lang="hy-AM" dirty="0"/>
              <a:t>։ 1807 թվականին Հ. Դևին կծու կալիումի և </a:t>
            </a:r>
            <a:r>
              <a:rPr lang="hy-AM" dirty="0" smtClean="0"/>
              <a:t>նատրիումի</a:t>
            </a:r>
            <a:r>
              <a:rPr lang="en-GB" dirty="0"/>
              <a:t> </a:t>
            </a:r>
            <a:r>
              <a:rPr lang="hy-AM" dirty="0"/>
              <a:t>էլեկտրոլիզից անջատեց կալիումը և նատրիումը ու անվանեց դրանք պոտասիում և սոդիում։ 1809 թվականին Լ. Վ. Հիլբերտը առաջարկեց անվանել «կալիում» (արաբ․՝ ‎‎ ալ-կալի-պոտաշ) և «նատրոնիում» (արաբ․՝ ‎‎ նատրուն-բնական սոդա)։ Վերջինս Ի. Յա. Բերցելիուսը վերանվանեց (1811) «նատրիում»։</a:t>
            </a:r>
          </a:p>
          <a:p>
            <a:pPr marL="0" indent="0">
              <a:buNone/>
            </a:pPr>
            <a:r>
              <a:rPr lang="hy-AM" dirty="0"/>
              <a:t>«Պոտասիում» և «սոդիում» անվանումները պահպանվել են Մեծ Բրիտանիայում, ԱՄՆ-ում, Ֆրանսիայում և մի քանի այլ երկրներում։</a:t>
            </a:r>
          </a:p>
          <a:p>
            <a:pPr marL="0" indent="0">
              <a:buNone/>
            </a:pPr>
            <a:r>
              <a:rPr lang="hy-AM" dirty="0"/>
              <a:t>Բնության </a:t>
            </a:r>
            <a:r>
              <a:rPr lang="hy-AM" dirty="0" smtClean="0"/>
              <a:t>մեջ </a:t>
            </a:r>
          </a:p>
          <a:p>
            <a:pPr marL="0" indent="0">
              <a:buNone/>
            </a:pPr>
            <a:r>
              <a:rPr lang="hy-AM" dirty="0" smtClean="0"/>
              <a:t>Կալիումը </a:t>
            </a:r>
            <a:r>
              <a:rPr lang="hy-AM" dirty="0"/>
              <a:t>տարածված տարրերից է, պարունակությունը երկրակեղևում՝ 2, 50 % (ըստ զանգվածի)։ Կալիումը մտնում է դաշտային սպաթների և փայլարների բաղադրության մեջ։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6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 (</a:t>
            </a:r>
            <a:r>
              <a:rPr lang="hy-AM" dirty="0" smtClean="0"/>
              <a:t>Բրոմ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y-AM" dirty="0" smtClean="0"/>
              <a:t>Բրոմը հայտնաբերել </a:t>
            </a:r>
            <a:r>
              <a:rPr lang="hy-AM" dirty="0"/>
              <a:t>են Ժ. Բալարը և Ս. Լևիգը 1826 թվականին։ Այս բացահայտման շնորհիվ Բալարը անունը հայտնի դարձավ ամբողջ աշխարհում։</a:t>
            </a:r>
          </a:p>
          <a:p>
            <a:pPr marL="0" indent="0">
              <a:buNone/>
            </a:pPr>
            <a:r>
              <a:rPr lang="hy-AM" b="1" dirty="0"/>
              <a:t>Անվան </a:t>
            </a:r>
            <a:r>
              <a:rPr lang="hy-AM" b="1" dirty="0" smtClean="0"/>
              <a:t>ծագում</a:t>
            </a:r>
          </a:p>
          <a:p>
            <a:pPr marL="0" indent="0">
              <a:buNone/>
            </a:pPr>
            <a:r>
              <a:rPr lang="hy-AM" dirty="0" smtClean="0"/>
              <a:t>Տարրի </a:t>
            </a:r>
            <a:r>
              <a:rPr lang="hy-AM" dirty="0"/>
              <a:t>անվանումը ծագել է հին հուն․՝ </a:t>
            </a:r>
            <a:r>
              <a:rPr lang="el-GR" dirty="0"/>
              <a:t>βρῶμος - </a:t>
            </a:r>
            <a:r>
              <a:rPr lang="hy-AM" i="1" dirty="0"/>
              <a:t>տհաճ հոտ, </a:t>
            </a:r>
            <a:r>
              <a:rPr lang="hy-AM" i="1" dirty="0" smtClean="0"/>
              <a:t>գարշահոտ</a:t>
            </a:r>
            <a:r>
              <a:rPr lang="hy-AM" dirty="0" smtClean="0"/>
              <a:t>:</a:t>
            </a:r>
            <a:endParaRPr lang="hy-AM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38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 (</a:t>
            </a:r>
            <a:r>
              <a:rPr lang="hy-AM" dirty="0" smtClean="0"/>
              <a:t>Սիլիցիում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y-AM" dirty="0"/>
              <a:t>Սիլիցիումը հայտնաբերել են ֆրանսիացի քիմիկոսներ Ժ․ Գեյ-Լյուսակը և Լ․ Թենարը (1811), անջատել և նոր տարր լինելը հաստատել է Ի․ Բերցելիուսը (1825)։ Սիլիցիումը ամենատարածված տարրերից է՝ կազմում է երկրակեղևի զանգվածի 29,5 %-ը (տարածվածությամբ երկրորդն է, թթվածնից հետո)։ Մաքուր վիճակում առաջին անգամ հայտնաբերվել է 1811 թվականին ֆրանսիացի գիտնական Ժոզեֆ Լուի Գեյ-Լյուսակի և Լուի Ժակ Թենարի կողմից։</a:t>
            </a:r>
          </a:p>
          <a:p>
            <a:r>
              <a:rPr lang="hy-AM" dirty="0"/>
              <a:t>Անվան </a:t>
            </a:r>
            <a:r>
              <a:rPr lang="hy-AM" dirty="0" smtClean="0"/>
              <a:t>ծագում</a:t>
            </a:r>
          </a:p>
          <a:p>
            <a:r>
              <a:rPr lang="hy-AM" dirty="0" smtClean="0"/>
              <a:t>1825</a:t>
            </a:r>
            <a:r>
              <a:rPr lang="hy-AM" dirty="0"/>
              <a:t> թվականին շվեդ քիմիոս Յակոբ Բերցելյուսի ազդելով մետաղական կալիումով սիլիցիումի ֆտորիդի վրա </a:t>
            </a:r>
            <a:r>
              <a:rPr lang="en-GB" dirty="0"/>
              <a:t>SiF</a:t>
            </a:r>
            <a:r>
              <a:rPr lang="en-GB" baseline="-25000" dirty="0"/>
              <a:t>4</a:t>
            </a:r>
            <a:r>
              <a:rPr lang="en-GB" dirty="0"/>
              <a:t> </a:t>
            </a:r>
            <a:r>
              <a:rPr lang="hy-AM" dirty="0"/>
              <a:t>ստացավ մաքուր սիլիցիում։ Նոր ստացված տարրն վաղուց անվանել էին «սիլիցիում» (լատ.՝ </a:t>
            </a:r>
            <a:r>
              <a:rPr lang="en-GB" i="1" dirty="0" err="1"/>
              <a:t>silex</a:t>
            </a:r>
            <a:r>
              <a:rPr lang="en-GB" dirty="0"/>
              <a:t> - </a:t>
            </a:r>
            <a:r>
              <a:rPr lang="hy-AM" dirty="0"/>
              <a:t>կայծքար)։ Թարգմանաբար </a:t>
            </a:r>
            <a:r>
              <a:rPr lang="hy-AM" dirty="0" smtClean="0"/>
              <a:t>հին </a:t>
            </a:r>
            <a:r>
              <a:rPr lang="hy-AM" dirty="0"/>
              <a:t>հուն․՝ </a:t>
            </a:r>
            <a:r>
              <a:rPr lang="el-GR" i="1" dirty="0"/>
              <a:t>κρημνός</a:t>
            </a:r>
            <a:r>
              <a:rPr lang="el-GR" dirty="0"/>
              <a:t> - «</a:t>
            </a:r>
            <a:r>
              <a:rPr lang="hy-AM" dirty="0"/>
              <a:t>ժայռ, լեռ»: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48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 (</a:t>
            </a:r>
            <a:r>
              <a:rPr lang="hy-AM" dirty="0" smtClean="0"/>
              <a:t>Նատրիում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y-AM" dirty="0"/>
              <a:t>Նատրիումի միացությունները՝ կերակրի աղը և սոդան, հայտնի են շատ հին ժամանակներից։ Եբրայերեն </a:t>
            </a:r>
            <a:r>
              <a:rPr lang="en-GB" i="1" dirty="0" err="1" smtClean="0"/>
              <a:t>neter</a:t>
            </a:r>
            <a:r>
              <a:rPr lang="hy-AM" i="1" dirty="0" smtClean="0"/>
              <a:t> </a:t>
            </a:r>
            <a:r>
              <a:rPr lang="hy-AM" dirty="0" smtClean="0"/>
              <a:t>բառը </a:t>
            </a:r>
            <a:r>
              <a:rPr lang="hy-AM" dirty="0"/>
              <a:t>հանդիպել է Աստվածաշնչում որպես նյութի </a:t>
            </a:r>
            <a:r>
              <a:rPr lang="hy-AM" dirty="0" smtClean="0"/>
              <a:t>անվանում</a:t>
            </a:r>
            <a:r>
              <a:rPr lang="hy-AM" dirty="0"/>
              <a:t>, որը, ըստ Սողոմոնի եռացել է </a:t>
            </a:r>
            <a:r>
              <a:rPr lang="hy-AM" dirty="0" smtClean="0"/>
              <a:t>քացախում:</a:t>
            </a:r>
            <a:r>
              <a:rPr lang="hy-AM" dirty="0"/>
              <a:t> Եգիպտոսում սոդան բնության մեջ հանդիպում է սոդայի լճերի ջրերում։ Բնական սոդան հին եգիպտացիները օգտագործել են զմռսելու, կտավների սպիտակեցման համար, խոհանոցում սննդի մեջ, ինչպես նաև ներկերի պատրաստման համար։</a:t>
            </a:r>
          </a:p>
          <a:p>
            <a:r>
              <a:rPr lang="hy-AM" dirty="0"/>
              <a:t>«Նատրիում» անվանումը ծագել է լատ.՝ </a:t>
            </a:r>
            <a:r>
              <a:rPr lang="en-GB" dirty="0" err="1" smtClean="0"/>
              <a:t>natrium</a:t>
            </a:r>
            <a:r>
              <a:rPr lang="hy-AM" dirty="0" smtClean="0"/>
              <a:t> բառից</a:t>
            </a:r>
            <a:r>
              <a:rPr lang="hy-AM" dirty="0"/>
              <a:t>, որը փոխ են առել Մերձավոր եգիպտական լեզվից (</a:t>
            </a:r>
            <a:r>
              <a:rPr lang="en-GB" i="1" dirty="0" err="1"/>
              <a:t>nṯr</a:t>
            </a:r>
            <a:r>
              <a:rPr lang="en-GB" dirty="0"/>
              <a:t>), </a:t>
            </a:r>
            <a:r>
              <a:rPr lang="hy-AM" dirty="0"/>
              <a:t>որտեղ նա ունեցել է այլ նշանակություններ. «սոդա», «ուտիչ նատր</a:t>
            </a:r>
            <a:r>
              <a:rPr lang="hy-AM" dirty="0" smtClean="0"/>
              <a:t>»:</a:t>
            </a:r>
            <a:endParaRPr lang="hy-AM" dirty="0"/>
          </a:p>
          <a:p>
            <a:r>
              <a:rPr lang="hy-AM" dirty="0"/>
              <a:t>«</a:t>
            </a:r>
            <a:r>
              <a:rPr lang="en-GB" dirty="0"/>
              <a:t>Na» </a:t>
            </a:r>
            <a:r>
              <a:rPr lang="hy-AM" dirty="0"/>
              <a:t>հապավումը և </a:t>
            </a:r>
            <a:r>
              <a:rPr lang="en-GB" i="1" dirty="0" err="1"/>
              <a:t>natrium</a:t>
            </a:r>
            <a:r>
              <a:rPr lang="en-GB" dirty="0"/>
              <a:t> </a:t>
            </a:r>
            <a:r>
              <a:rPr lang="hy-AM" dirty="0"/>
              <a:t>բառը առաջին անգամ օգտագործել են ակադեմիկոսները, հիմնադիրը՝ շվեդ բժիշկ Հակոբոս Բերցելիուս (</a:t>
            </a:r>
            <a:r>
              <a:rPr lang="en-GB" i="1" dirty="0" err="1"/>
              <a:t>Jöns</a:t>
            </a:r>
            <a:r>
              <a:rPr lang="en-GB" i="1" dirty="0"/>
              <a:t> </a:t>
            </a:r>
            <a:r>
              <a:rPr lang="en-GB" i="1" dirty="0" err="1"/>
              <a:t>Jakob</a:t>
            </a:r>
            <a:r>
              <a:rPr lang="en-GB" i="1" dirty="0"/>
              <a:t> Berzelius</a:t>
            </a:r>
            <a:r>
              <a:rPr lang="en-GB" dirty="0"/>
              <a:t>, 1779-1848)։ </a:t>
            </a:r>
            <a:r>
              <a:rPr lang="hy-AM" dirty="0"/>
              <a:t>Հետագայում տարրը անվանեցին նաև սոդա (լատ.՝ </a:t>
            </a:r>
            <a:r>
              <a:rPr lang="en-GB" dirty="0"/>
              <a:t>sodium)։ </a:t>
            </a:r>
            <a:r>
              <a:rPr lang="en-GB" i="1" dirty="0"/>
              <a:t>Sodium</a:t>
            </a:r>
            <a:r>
              <a:rPr lang="en-GB" dirty="0"/>
              <a:t> </a:t>
            </a:r>
            <a:r>
              <a:rPr lang="hy-AM" dirty="0"/>
              <a:t>անվանումը հավանաբար գալիս է արաբական </a:t>
            </a:r>
            <a:r>
              <a:rPr lang="en-GB" i="1" dirty="0" err="1"/>
              <a:t>suda</a:t>
            </a:r>
            <a:r>
              <a:rPr lang="en-GB" dirty="0"/>
              <a:t> </a:t>
            </a:r>
            <a:r>
              <a:rPr lang="hy-AM" dirty="0"/>
              <a:t>բառից, որը նշանակում է «գլխացավ», քանի որ այդ ժամանակ սոդան օգտագործում էին որպես դեղ գլխացավի </a:t>
            </a:r>
            <a:r>
              <a:rPr lang="hy-AM" dirty="0" smtClean="0"/>
              <a:t>համար:</a:t>
            </a:r>
            <a:endParaRPr lang="hy-AM" dirty="0"/>
          </a:p>
          <a:p>
            <a:r>
              <a:rPr lang="hy-AM" dirty="0"/>
              <a:t>Մետաղական նատրիումը առաջինն անջատել է Հ․ Դևին (1807, նոյեմբերի 19), ով առաջին անգամ այդ մասին տեղեկացրել է Բեկերսկի </a:t>
            </a:r>
            <a:r>
              <a:rPr lang="hy-AM" dirty="0" smtClean="0"/>
              <a:t>դասախոսություններում</a:t>
            </a:r>
            <a:r>
              <a:rPr lang="hy-AM" dirty="0"/>
              <a:t> (իր դասախոսություններում նա նշել է, որ 1807 թվականի հոկտեմբերի 6-ին հայտնաբերել է կալիումը, իսկ նատրիումը </a:t>
            </a:r>
            <a:r>
              <a:rPr lang="hy-AM" dirty="0" smtClean="0"/>
              <a:t>կալիումից</a:t>
            </a:r>
            <a:r>
              <a:rPr lang="hy-AM" dirty="0"/>
              <a:t> մի քանի օր անց)։ Նա նատրիումը ստացել է խոնավ նատրիումի հիդրօքսիդը էլեկտրոլիզի ենթարկելով։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15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253</Words>
  <Application>Microsoft Office PowerPoint</Application>
  <PresentationFormat>Widescreen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Նախագիծ Քիմիական Տարրեր</vt:lpstr>
      <vt:lpstr>O (թթվածին)</vt:lpstr>
      <vt:lpstr>Բացահայտման պատմություն</vt:lpstr>
      <vt:lpstr>H (ջրածին)</vt:lpstr>
      <vt:lpstr>Անվան ծագում</vt:lpstr>
      <vt:lpstr>N (Ազոտ)</vt:lpstr>
      <vt:lpstr>Անվան ծագում</vt:lpstr>
      <vt:lpstr>C (Ածխածին)</vt:lpstr>
      <vt:lpstr>Անվան ծագում</vt:lpstr>
      <vt:lpstr>P (Ֆոսֆոր)</vt:lpstr>
      <vt:lpstr>J (Յոդ)</vt:lpstr>
      <vt:lpstr>K (Կալիում)</vt:lpstr>
      <vt:lpstr>Br (Բրոմ)</vt:lpstr>
      <vt:lpstr>Si (Սիլիցիում)</vt:lpstr>
      <vt:lpstr>Na (Նատրիում)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Alone</dc:creator>
  <cp:lastModifiedBy>Mr Alone</cp:lastModifiedBy>
  <cp:revision>9</cp:revision>
  <dcterms:created xsi:type="dcterms:W3CDTF">2020-02-06T16:56:23Z</dcterms:created>
  <dcterms:modified xsi:type="dcterms:W3CDTF">2020-02-06T18:41:10Z</dcterms:modified>
</cp:coreProperties>
</file>